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5"/>
  </p:sldMasterIdLst>
  <p:notesMasterIdLst>
    <p:notesMasterId r:id="rId43"/>
  </p:notesMasterIdLst>
  <p:handoutMasterIdLst>
    <p:handoutMasterId r:id="rId44"/>
  </p:handoutMasterIdLst>
  <p:sldIdLst>
    <p:sldId id="257" r:id="rId6"/>
    <p:sldId id="270" r:id="rId7"/>
    <p:sldId id="281" r:id="rId8"/>
    <p:sldId id="282" r:id="rId9"/>
    <p:sldId id="283" r:id="rId10"/>
    <p:sldId id="285" r:id="rId11"/>
    <p:sldId id="309" r:id="rId12"/>
    <p:sldId id="284" r:id="rId13"/>
    <p:sldId id="302" r:id="rId14"/>
    <p:sldId id="303" r:id="rId15"/>
    <p:sldId id="316" r:id="rId16"/>
    <p:sldId id="314" r:id="rId17"/>
    <p:sldId id="315" r:id="rId18"/>
    <p:sldId id="286" r:id="rId19"/>
    <p:sldId id="301" r:id="rId20"/>
    <p:sldId id="263" r:id="rId21"/>
    <p:sldId id="297" r:id="rId22"/>
    <p:sldId id="304" r:id="rId23"/>
    <p:sldId id="296" r:id="rId24"/>
    <p:sldId id="298" r:id="rId25"/>
    <p:sldId id="299" r:id="rId26"/>
    <p:sldId id="300" r:id="rId27"/>
    <p:sldId id="294" r:id="rId28"/>
    <p:sldId id="288" r:id="rId29"/>
    <p:sldId id="308" r:id="rId30"/>
    <p:sldId id="307" r:id="rId31"/>
    <p:sldId id="266" r:id="rId32"/>
    <p:sldId id="313" r:id="rId33"/>
    <p:sldId id="312" r:id="rId34"/>
    <p:sldId id="311" r:id="rId35"/>
    <p:sldId id="310" r:id="rId36"/>
    <p:sldId id="289" r:id="rId37"/>
    <p:sldId id="290" r:id="rId38"/>
    <p:sldId id="287" r:id="rId39"/>
    <p:sldId id="291" r:id="rId40"/>
    <p:sldId id="280" r:id="rId41"/>
    <p:sldId id="271" r:id="rId42"/>
  </p:sldIdLst>
  <p:sldSz cx="12192000" cy="6858000"/>
  <p:notesSz cx="7099300" cy="10234613"/>
  <p:embeddedFontLst>
    <p:embeddedFont>
      <p:font typeface="Bradley Hand ITC" panose="03070402050302030203" pitchFamily="66" charset="0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Segoe UI" panose="020B0502040204020203" pitchFamily="34" charset="0"/>
      <p:regular r:id="rId52"/>
      <p:bold r:id="rId53"/>
      <p:italic r:id="rId54"/>
      <p:boldItalic r:id="rId55"/>
    </p:embeddedFont>
    <p:embeddedFont>
      <p:font typeface="Segoe UI Light" panose="020B0502040204020203" pitchFamily="34" charset="0"/>
      <p:regular r:id="rId56"/>
      <p:italic r:id="rId57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BOUTER" initials="SB" lastIdx="9" clrIdx="0">
    <p:extLst>
      <p:ext uri="{19B8F6BF-5375-455C-9EA6-DF929625EA0E}">
        <p15:presenceInfo xmlns:p15="http://schemas.microsoft.com/office/powerpoint/2012/main" userId="S-1-5-21-1801674531-1897051121-839522115-8424" providerId="AD"/>
      </p:ext>
    </p:extLst>
  </p:cmAuthor>
  <p:cmAuthor id="2" name="Thierry RICHARD" initials="TR" lastIdx="1" clrIdx="1">
    <p:extLst>
      <p:ext uri="{19B8F6BF-5375-455C-9EA6-DF929625EA0E}">
        <p15:presenceInfo xmlns:p15="http://schemas.microsoft.com/office/powerpoint/2012/main" userId="Thierry RICHARD" providerId="None"/>
      </p:ext>
    </p:extLst>
  </p:cmAuthor>
  <p:cmAuthor id="3" name="RICHARD Thierry Admin" initials="RTA" lastIdx="3" clrIdx="2">
    <p:extLst>
      <p:ext uri="{19B8F6BF-5375-455C-9EA6-DF929625EA0E}">
        <p15:presenceInfo xmlns:p15="http://schemas.microsoft.com/office/powerpoint/2012/main" userId="RICHARD Thierry Admin" providerId="None"/>
      </p:ext>
    </p:extLst>
  </p:cmAuthor>
  <p:cmAuthor id="4" name="Arnaud Mainbourg" initials="AM" lastIdx="12" clrIdx="3">
    <p:extLst>
      <p:ext uri="{19B8F6BF-5375-455C-9EA6-DF929625EA0E}">
        <p15:presenceInfo xmlns:p15="http://schemas.microsoft.com/office/powerpoint/2012/main" userId="ff8078625e7c2b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BC80"/>
    <a:srgbClr val="348899"/>
    <a:srgbClr val="959E9E"/>
    <a:srgbClr val="962D3E"/>
    <a:srgbClr val="2F3240"/>
    <a:srgbClr val="03AFC1"/>
    <a:srgbClr val="B014A9"/>
    <a:srgbClr val="ACCFCC"/>
    <a:srgbClr val="00899C"/>
    <a:srgbClr val="343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4" autoAdjust="0"/>
    <p:restoredTop sz="82116" autoAdjust="0"/>
  </p:normalViewPr>
  <p:slideViewPr>
    <p:cSldViewPr snapToGrid="0">
      <p:cViewPr varScale="1">
        <p:scale>
          <a:sx n="70" d="100"/>
          <a:sy n="70" d="100"/>
        </p:scale>
        <p:origin x="936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font" Target="fonts/font10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commentAuthors" Target="commentAuthor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60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3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2.fntdata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A8EB9EB-B186-4F9A-9F85-BBB1D65C7589}" type="datetimeFigureOut">
              <a:rPr lang="fr-FR" smtClean="0"/>
              <a:t>10/07/2019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2611C90E-7C5C-4FC7-8E56-A2E921698B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63BDECB-E14E-459C-896C-A883D5960C42}" type="datetimeFigureOut">
              <a:rPr lang="fr-FR" smtClean="0"/>
              <a:t>10/07/2019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0CA5B4E-61E0-4854-9785-88AF627D62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Oui! On peut ajouter des fonctions!</a:t>
            </a:r>
          </a:p>
          <a:p>
            <a:r>
              <a:rPr lang="fr-FR" dirty="0"/>
              <a:t>Ce n’est pas forcément la manière de faire. A ce moment-là, on passe plutôt par des classes</a:t>
            </a:r>
          </a:p>
        </p:txBody>
      </p:sp>
    </p:spTree>
    <p:extLst>
      <p:ext uri="{BB962C8B-B14F-4D97-AF65-F5344CB8AC3E}">
        <p14:creationId xmlns:p14="http://schemas.microsoft.com/office/powerpoint/2010/main" val="1765596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Conflit de noms de variables et de nom de fonction</a:t>
            </a:r>
          </a:p>
          <a:p>
            <a:r>
              <a:rPr lang="fr-FR" dirty="0"/>
              <a:t>Ne pas oublier les événements si pas utilisation du </a:t>
            </a:r>
            <a:r>
              <a:rPr lang="fr-FR" dirty="0" err="1"/>
              <a:t>AddEventListener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6079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4894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699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9538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9426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faut que l’objet </a:t>
            </a:r>
            <a:r>
              <a:rPr lang="fr-FR" dirty="0" err="1"/>
              <a:t>window</a:t>
            </a:r>
            <a:r>
              <a:rPr lang="fr-FR" dirty="0"/>
              <a:t> soit disponible. Utilisable uniquement dans un contexte navigateur.</a:t>
            </a:r>
          </a:p>
        </p:txBody>
      </p:sp>
    </p:spTree>
    <p:extLst>
      <p:ext uri="{BB962C8B-B14F-4D97-AF65-F5344CB8AC3E}">
        <p14:creationId xmlns:p14="http://schemas.microsoft.com/office/powerpoint/2010/main" val="280012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surcharge n’étant pas possible car le nom d’une propriété étant le nom de l’attribut uniquement!</a:t>
            </a:r>
          </a:p>
        </p:txBody>
      </p:sp>
    </p:spTree>
    <p:extLst>
      <p:ext uri="{BB962C8B-B14F-4D97-AF65-F5344CB8AC3E}">
        <p14:creationId xmlns:p14="http://schemas.microsoft.com/office/powerpoint/2010/main" val="35579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fonction du contexte d’utilisation, il est possible d’ajouter des méthodes dynamiquement en définissant finalement une valeur une bonne fois pour toute pour tout ou partie des paramètres de la méthode.</a:t>
            </a:r>
          </a:p>
        </p:txBody>
      </p:sp>
    </p:spTree>
    <p:extLst>
      <p:ext uri="{BB962C8B-B14F-4D97-AF65-F5344CB8AC3E}">
        <p14:creationId xmlns:p14="http://schemas.microsoft.com/office/powerpoint/2010/main" val="4043546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5348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sessionStorage</a:t>
            </a:r>
            <a:r>
              <a:rPr lang="fr-FR" dirty="0"/>
              <a:t> la durée de vie est lié à la session contrairement à </a:t>
            </a:r>
            <a:r>
              <a:rPr lang="fr-FR" dirty="0" err="1"/>
              <a:t>localStorage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3675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mot clé </a:t>
            </a:r>
            <a:r>
              <a:rPr lang="fr-FR" dirty="0" err="1"/>
              <a:t>function</a:t>
            </a:r>
            <a:r>
              <a:rPr lang="fr-FR" dirty="0"/>
              <a:t> permet de déclarer une classe.</a:t>
            </a:r>
          </a:p>
          <a:p>
            <a:r>
              <a:rPr lang="fr-FR" dirty="0"/>
              <a:t>Le mot clé </a:t>
            </a:r>
            <a:r>
              <a:rPr lang="fr-FR" dirty="0" err="1"/>
              <a:t>this</a:t>
            </a:r>
            <a:r>
              <a:rPr lang="fr-FR" dirty="0"/>
              <a:t> permet de définir un composant de cette classe accessible depuis l’extérieur.</a:t>
            </a:r>
          </a:p>
          <a:p>
            <a:r>
              <a:rPr lang="fr-FR" dirty="0"/>
              <a:t>Le mot clé new permet de créer un objet de ce type.</a:t>
            </a:r>
          </a:p>
        </p:txBody>
      </p:sp>
    </p:spTree>
    <p:extLst>
      <p:ext uri="{BB962C8B-B14F-4D97-AF65-F5344CB8AC3E}">
        <p14:creationId xmlns:p14="http://schemas.microsoft.com/office/powerpoint/2010/main" val="28728925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fonction enregistrer est responsable d’appeler la méthode callback.</a:t>
            </a:r>
          </a:p>
          <a:p>
            <a:r>
              <a:rPr lang="fr-FR" dirty="0"/>
              <a:t>Pas top niveau séparation des couches/responsabilités.</a:t>
            </a:r>
          </a:p>
          <a:p>
            <a:r>
              <a:rPr lang="fr-FR" dirty="0"/>
              <a:t>Ce sont 2 systèmes utilisés. Il existe aussi les fonctions </a:t>
            </a:r>
            <a:r>
              <a:rPr lang="fr-FR" dirty="0" err="1"/>
              <a:t>async</a:t>
            </a:r>
            <a:r>
              <a:rPr lang="fr-FR" dirty="0"/>
              <a:t>/</a:t>
            </a:r>
            <a:r>
              <a:rPr lang="fr-FR" dirty="0" err="1"/>
              <a:t>await</a:t>
            </a:r>
            <a:r>
              <a:rPr lang="fr-FR" dirty="0"/>
              <a:t>. Mais ce n’est pas abordé dans ce cours.</a:t>
            </a:r>
          </a:p>
        </p:txBody>
      </p:sp>
    </p:spTree>
    <p:extLst>
      <p:ext uri="{BB962C8B-B14F-4D97-AF65-F5344CB8AC3E}">
        <p14:creationId xmlns:p14="http://schemas.microsoft.com/office/powerpoint/2010/main" val="61701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fonction enregistrer est responsable d’appeler la méthode callback.</a:t>
            </a:r>
          </a:p>
          <a:p>
            <a:r>
              <a:rPr lang="fr-FR" dirty="0"/>
              <a:t>Pas top niveau séparation des couches/responsabilités,</a:t>
            </a:r>
          </a:p>
          <a:p>
            <a:r>
              <a:rPr lang="fr-FR" dirty="0"/>
              <a:t>La fonction </a:t>
            </a:r>
            <a:r>
              <a:rPr lang="fr-FR" dirty="0" err="1"/>
              <a:t>setTimeout</a:t>
            </a:r>
            <a:r>
              <a:rPr lang="fr-FR" dirty="0"/>
              <a:t> déclenche un traitement asynchrone au bout d’une seconde.</a:t>
            </a:r>
          </a:p>
          <a:p>
            <a:endParaRPr lang="fr-FR" dirty="0"/>
          </a:p>
          <a:p>
            <a:r>
              <a:rPr lang="en-US" dirty="0"/>
              <a:t>if (</a:t>
            </a:r>
            <a:r>
              <a:rPr lang="en-US" dirty="0" err="1"/>
              <a:t>typeof</a:t>
            </a:r>
            <a:r>
              <a:rPr lang="en-US" dirty="0"/>
              <a:t> </a:t>
            </a:r>
            <a:r>
              <a:rPr lang="en-US" dirty="0" err="1"/>
              <a:t>f.onsubmit</a:t>
            </a:r>
            <a:r>
              <a:rPr lang="en-US"/>
              <a:t> === 'function') {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6904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L’appelant a la responsabilité d’appeler la méthode callback une fois le traitement terminée au </a:t>
            </a:r>
          </a:p>
          <a:p>
            <a:r>
              <a:rPr lang="fr-FR" dirty="0"/>
              <a:t>Travers de la méthode </a:t>
            </a:r>
            <a:r>
              <a:rPr lang="fr-FR" dirty="0" err="1"/>
              <a:t>then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function</a:t>
            </a:r>
            <a:r>
              <a:rPr lang="fr-FR" dirty="0"/>
              <a:t> lambda : </a:t>
            </a:r>
            <a:r>
              <a:rPr lang="fr-FR" dirty="0" err="1"/>
              <a:t>function</a:t>
            </a:r>
            <a:r>
              <a:rPr lang="fr-FR" dirty="0"/>
              <a:t> anonyme raccourcie</a:t>
            </a:r>
          </a:p>
          <a:p>
            <a:r>
              <a:rPr lang="fr-FR" dirty="0"/>
              <a:t>=&gt; : sépare la déclaration des paramètres du code</a:t>
            </a:r>
          </a:p>
        </p:txBody>
      </p:sp>
    </p:spTree>
    <p:extLst>
      <p:ext uri="{BB962C8B-B14F-4D97-AF65-F5344CB8AC3E}">
        <p14:creationId xmlns:p14="http://schemas.microsoft.com/office/powerpoint/2010/main" val="3971692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 nouveauté bien intéressante d'</a:t>
            </a:r>
            <a:r>
              <a:rPr lang="fr-FR" dirty="0" err="1"/>
              <a:t>ECMAScript</a:t>
            </a:r>
            <a:r>
              <a:rPr lang="fr-FR" dirty="0"/>
              <a:t> 2015 (= ES6) permet d'utiliser les </a:t>
            </a:r>
            <a:r>
              <a:rPr lang="fr-FR" dirty="0" err="1"/>
              <a:t>backquotes</a:t>
            </a:r>
            <a:r>
              <a:rPr lang="fr-FR" dirty="0"/>
              <a:t> ` (accent grave) pour </a:t>
            </a:r>
            <a:r>
              <a:rPr lang="fr-FR" dirty="0" err="1"/>
              <a:t>déliminer</a:t>
            </a:r>
            <a:r>
              <a:rPr lang="fr-FR" dirty="0"/>
              <a:t> des chaînes de texte dans lesquelles on peut interpréter des variables ou portions de code. Très pratique pour ne pas avoir à concaténer texte "en dur" et variables, et pour y placer des </a:t>
            </a:r>
            <a:r>
              <a:rPr lang="fr-FR" dirty="0" err="1"/>
              <a:t>quotes</a:t>
            </a:r>
            <a:r>
              <a:rPr lang="fr-FR" dirty="0"/>
              <a:t> classiques (' et ") sans risquer l'erreur de syntaxe.</a:t>
            </a:r>
          </a:p>
        </p:txBody>
      </p:sp>
    </p:spTree>
    <p:extLst>
      <p:ext uri="{BB962C8B-B14F-4D97-AF65-F5344CB8AC3E}">
        <p14:creationId xmlns:p14="http://schemas.microsoft.com/office/powerpoint/2010/main" val="2359299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Implicitement, on hérite de la classe Object</a:t>
            </a:r>
          </a:p>
          <a:p>
            <a:r>
              <a:rPr lang="fr-FR" dirty="0"/>
              <a:t>Prototype : partage d’un ensemble de caractéristiques communes à différents objets.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9256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attributs sont recopiés implicitement.</a:t>
            </a:r>
          </a:p>
          <a:p>
            <a:r>
              <a:rPr lang="fr-FR" dirty="0"/>
              <a:t>Il n’y a pas de vrai héritage dans ce cas là.</a:t>
            </a:r>
          </a:p>
          <a:p>
            <a:r>
              <a:rPr lang="fr-FR" dirty="0"/>
              <a:t>Observer l’attribut __proto__. On « hérite » du prototype de la classe Object et non pas de la classe Sport.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0480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Mieux que par la méthode Call car elle ne fait que recopier la fonction.</a:t>
            </a:r>
          </a:p>
          <a:p>
            <a:r>
              <a:rPr lang="fr-FR" dirty="0"/>
              <a:t>Quand on modifie le prototype, l’ensemble des objets associés à ce prototype est impacté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739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surcharge n’est pas possible.</a:t>
            </a:r>
          </a:p>
          <a:p>
            <a:r>
              <a:rPr lang="fr-FR" dirty="0"/>
              <a:t>Il faut tester la présence du paramètre.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0883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EcmaScript</a:t>
            </a:r>
            <a:r>
              <a:rPr lang="fr-FR"/>
              <a:t> 5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3236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433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u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348899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7557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847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1924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13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468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720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on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62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Démonstration</a:t>
            </a:r>
          </a:p>
        </p:txBody>
      </p:sp>
      <p:sp>
        <p:nvSpPr>
          <p:cNvPr id="12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1633841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54762" y="6173787"/>
            <a:ext cx="27432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rgbClr val="343642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TP</a:t>
            </a:r>
          </a:p>
        </p:txBody>
      </p:sp>
      <p:sp>
        <p:nvSpPr>
          <p:cNvPr id="12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Titre du module (sans son numéro)</a:t>
            </a:r>
          </a:p>
        </p:txBody>
      </p:sp>
    </p:spTree>
    <p:extLst>
      <p:ext uri="{BB962C8B-B14F-4D97-AF65-F5344CB8AC3E}">
        <p14:creationId xmlns:p14="http://schemas.microsoft.com/office/powerpoint/2010/main" val="342698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vaux dirig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962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1210628"/>
          </a:xfrm>
        </p:spPr>
        <p:txBody>
          <a:bodyPr lIns="0" tIns="0" rIns="0" bIns="0" anchor="t" anchorCtr="0"/>
          <a:lstStyle>
            <a:lvl1pPr>
              <a:defRPr>
                <a:solidFill>
                  <a:srgbClr val="962D3E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</p:spPr>
        <p:txBody>
          <a:bodyPr/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962D3E"/>
              </a:buClr>
              <a:defRPr sz="18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DA8291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13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2127430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C9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1210628"/>
          </a:xfrm>
        </p:spPr>
        <p:txBody>
          <a:bodyPr lIns="0" tIns="0" rIns="0" bIns="0" anchor="t" anchorCtr="0"/>
          <a:lstStyle>
            <a:lvl1pPr>
              <a:defRPr>
                <a:solidFill>
                  <a:srgbClr val="34889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</p:spPr>
        <p:txBody>
          <a:bodyPr/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348899"/>
              </a:buClr>
              <a:defRPr sz="18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ACCFC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979C9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979C9C"/>
              </a:buClr>
              <a:defRPr sz="140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24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402080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fs ou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59E9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 userDrawn="1"/>
        </p:nvSpPr>
        <p:spPr>
          <a:xfrm>
            <a:off x="-1" y="829430"/>
            <a:ext cx="12192001" cy="6028569"/>
          </a:xfrm>
          <a:prstGeom prst="rect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1099255"/>
            <a:ext cx="3672739" cy="2434167"/>
          </a:xfrm>
        </p:spPr>
        <p:txBody>
          <a:bodyPr lIns="0" tIns="0" rIns="0" bIns="0" anchor="t" anchorCtr="0"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645506" y="1099255"/>
            <a:ext cx="7252455" cy="3729355"/>
          </a:xfrm>
        </p:spPr>
        <p:txBody>
          <a:bodyPr/>
          <a:lstStyle>
            <a:lvl1pPr marL="342900" indent="-34290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</a:t>
            </a:r>
            <a:r>
              <a:rPr lang="fr-FR" dirty="0" err="1"/>
              <a:t>masquehf:kifyfyfyfyfyfyfyf:kfk:gvgl:g</a:t>
            </a:r>
            <a:endParaRPr lang="fr-FR" dirty="0"/>
          </a:p>
          <a:p>
            <a:pPr lvl="0"/>
            <a:r>
              <a:rPr lang="fr-FR" dirty="0"/>
              <a:t>:</a:t>
            </a:r>
            <a:r>
              <a:rPr lang="fr-FR" dirty="0" err="1"/>
              <a:t>glo!g</a:t>
            </a:r>
            <a:r>
              <a:rPr lang="fr-FR" dirty="0"/>
              <a:t> </a:t>
            </a:r>
            <a:r>
              <a:rPr lang="fr-FR" dirty="0" err="1"/>
              <a:t>lgl:gf</a:t>
            </a:r>
            <a:r>
              <a:rPr lang="fr-FR" dirty="0"/>
              <a:t>:</a:t>
            </a:r>
          </a:p>
          <a:p>
            <a:pPr lvl="0"/>
            <a:endParaRPr lang="fr-FR" dirty="0"/>
          </a:p>
          <a:p>
            <a:pPr lvl="1"/>
            <a:r>
              <a:rPr lang="fr-FR" dirty="0"/>
              <a:t>Deuxième </a:t>
            </a:r>
            <a:r>
              <a:rPr lang="fr-FR" dirty="0" err="1"/>
              <a:t>niveauhil:iiiiiiiiiiiiiiiiiiiiiiopùjkb</a:t>
            </a:r>
            <a:r>
              <a:rPr lang="fr-FR" dirty="0"/>
              <a:t> </a:t>
            </a:r>
            <a:r>
              <a:rPr lang="fr-FR" dirty="0" err="1"/>
              <a:t>ihlfo:ghoglugmohhvki:y</a:t>
            </a:r>
            <a:r>
              <a:rPr lang="fr-FR" dirty="0"/>
              <a:t>  </a:t>
            </a:r>
            <a:r>
              <a:rPr lang="fr-FR" dirty="0" err="1"/>
              <a:t>yiyfi:ilyg</a:t>
            </a:r>
            <a:r>
              <a:rPr lang="fr-FR" dirty="0"/>
              <a:t> li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12880" y="6173787"/>
            <a:ext cx="885081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6133C14-29F8-4CFA-9628-57A273ADF06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" y="5699158"/>
            <a:ext cx="839754" cy="839754"/>
          </a:xfrm>
          <a:prstGeom prst="rect">
            <a:avLst/>
          </a:prstGeom>
        </p:spPr>
      </p:pic>
      <p:sp>
        <p:nvSpPr>
          <p:cNvPr id="24" name="Espace réservé du texte 23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4" y="193022"/>
            <a:ext cx="11556000" cy="443387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</p:spTree>
    <p:extLst>
      <p:ext uri="{BB962C8B-B14F-4D97-AF65-F5344CB8AC3E}">
        <p14:creationId xmlns:p14="http://schemas.microsoft.com/office/powerpoint/2010/main" val="740131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680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81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133C14-29F8-4CFA-9628-57A273ADF0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587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68471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79" r:id="rId3"/>
    <p:sldLayoutId id="2147483651" r:id="rId4"/>
    <p:sldLayoutId id="2147483650" r:id="rId5"/>
    <p:sldLayoutId id="214748366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 développement côté client avec JavaScript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Module 3 - Développer des librairies en JavaScript</a:t>
            </a:r>
          </a:p>
        </p:txBody>
      </p:sp>
    </p:spTree>
    <p:extLst>
      <p:ext uri="{BB962C8B-B14F-4D97-AF65-F5344CB8AC3E}">
        <p14:creationId xmlns:p14="http://schemas.microsoft.com/office/powerpoint/2010/main" val="216193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La substitution des fonctions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Par la réécriture d’un prototype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Développer des librairies en JavaScript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0636964-E5D5-4839-AF1C-C5BF508D2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1515" y="2485022"/>
            <a:ext cx="9791700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SportDeCompetition.prototype.jouer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(){console.log(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"C'est parti!"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);};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4BE9A1F-91BC-4211-B420-DB53E333D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3165745"/>
            <a:ext cx="8572500" cy="204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6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Développer des librairies en JavaScript</a:t>
            </a:r>
          </a:p>
        </p:txBody>
      </p:sp>
    </p:spTree>
    <p:extLst>
      <p:ext uri="{BB962C8B-B14F-4D97-AF65-F5344CB8AC3E}">
        <p14:creationId xmlns:p14="http://schemas.microsoft.com/office/powerpoint/2010/main" val="3231544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class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Mot clé : </a:t>
            </a:r>
            <a:r>
              <a:rPr lang="fr-FR" b="1" dirty="0"/>
              <a:t>class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Développer des librairies en JavaScript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0636964-E5D5-4839-AF1C-C5BF508D2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1515" y="2485022"/>
            <a:ext cx="9791700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AD2CBDF-7254-4F6E-BE72-1D410B745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053" y="2485022"/>
            <a:ext cx="7275894" cy="306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33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 err="1"/>
              <a:t>extends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Mot clé d’héritage : </a:t>
            </a:r>
            <a:r>
              <a:rPr lang="fr-FR" b="1" dirty="0" err="1"/>
              <a:t>extends</a:t>
            </a:r>
            <a:endParaRPr lang="fr-FR" b="1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Développer des librairies en JavaScript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0636964-E5D5-4839-AF1C-C5BF508D2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1515" y="2485022"/>
            <a:ext cx="9791700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6FE68A9-D55C-48CA-9E9F-34EF2B990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90" y="2621642"/>
            <a:ext cx="10019097" cy="325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5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Développer des librairies en JavaScript</a:t>
            </a:r>
          </a:p>
        </p:txBody>
      </p:sp>
    </p:spTree>
    <p:extLst>
      <p:ext uri="{BB962C8B-B14F-4D97-AF65-F5344CB8AC3E}">
        <p14:creationId xmlns:p14="http://schemas.microsoft.com/office/powerpoint/2010/main" val="2798486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Développer des librairies en JavaScript</a:t>
            </a:r>
          </a:p>
        </p:txBody>
      </p:sp>
    </p:spTree>
    <p:extLst>
      <p:ext uri="{BB962C8B-B14F-4D97-AF65-F5344CB8AC3E}">
        <p14:creationId xmlns:p14="http://schemas.microsoft.com/office/powerpoint/2010/main" val="4144008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Les conflits entre librairies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Développer des librairies en JavaScript</a:t>
            </a:r>
          </a:p>
        </p:txBody>
      </p:sp>
      <p:pic>
        <p:nvPicPr>
          <p:cNvPr id="1032" name="Picture 8" descr="RÃ©sultat de recherche d'images pour &quot;winner loser&quot;">
            <a:extLst>
              <a:ext uri="{FF2B5EF4-FFF2-40B4-BE49-F238E27FC236}">
                <a16:creationId xmlns:a16="http://schemas.microsoft.com/office/drawing/2014/main" id="{37513B03-1D50-4195-87B5-63C7BD186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130" y="1734860"/>
            <a:ext cx="3151572" cy="315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952ED1-2F7D-4B4A-8149-AF013475D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4771" y="3110591"/>
            <a:ext cx="3582099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script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src=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"uneLibrairie.js"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script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src=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"uneAutreLibrairie.js"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CDE5811-2A2B-475D-B69E-75C012F519CE}"/>
              </a:ext>
            </a:extLst>
          </p:cNvPr>
          <p:cNvSpPr txBox="1"/>
          <p:nvPr/>
        </p:nvSpPr>
        <p:spPr>
          <a:xfrm>
            <a:off x="2786744" y="2074099"/>
            <a:ext cx="2764971" cy="40011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92500" lnSpcReduction="10000"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Perd en cas de conflit…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649B60D-CAC6-4F2A-85E4-30F9715EE49B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4169230" y="2474209"/>
            <a:ext cx="6591" cy="6363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60A7438-C2EC-4180-A47C-BC875F66B7D8}"/>
              </a:ext>
            </a:extLst>
          </p:cNvPr>
          <p:cNvSpPr txBox="1"/>
          <p:nvPr/>
        </p:nvSpPr>
        <p:spPr>
          <a:xfrm>
            <a:off x="2686877" y="4223936"/>
            <a:ext cx="2962806" cy="40011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92500" lnSpcReduction="10000"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Gagne en cas de conflit…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8C6CBA60-2C1E-440F-AD83-F535040A2DDB}"/>
              </a:ext>
            </a:extLst>
          </p:cNvPr>
          <p:cNvCxnSpPr>
            <a:cxnSpLocks/>
            <a:stCxn id="18" idx="0"/>
            <a:endCxn id="10" idx="2"/>
          </p:cNvCxnSpPr>
          <p:nvPr/>
        </p:nvCxnSpPr>
        <p:spPr>
          <a:xfrm flipV="1">
            <a:off x="4168280" y="3510701"/>
            <a:ext cx="7541" cy="713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85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Développer des librairies en JavaScript</a:t>
            </a:r>
          </a:p>
        </p:txBody>
      </p:sp>
    </p:spTree>
    <p:extLst>
      <p:ext uri="{BB962C8B-B14F-4D97-AF65-F5344CB8AC3E}">
        <p14:creationId xmlns:p14="http://schemas.microsoft.com/office/powerpoint/2010/main" val="2392799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Les contextes d’exécution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Développer des librairies en JavaScript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21C3BA9-3DA4-432B-A85D-FEFCEBFA0C26}"/>
              </a:ext>
            </a:extLst>
          </p:cNvPr>
          <p:cNvGrpSpPr/>
          <p:nvPr/>
        </p:nvGrpSpPr>
        <p:grpSpPr>
          <a:xfrm rot="20684236">
            <a:off x="2818473" y="2356476"/>
            <a:ext cx="2449628" cy="1324061"/>
            <a:chOff x="1580758" y="1518240"/>
            <a:chExt cx="2179668" cy="2403084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77F839D-79F0-449B-8164-3E2EC6288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0"/>
              <a:ext cx="2179668" cy="2403084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EE36D07-36AC-4AC6-918A-3784318711FE}"/>
                </a:ext>
              </a:extLst>
            </p:cNvPr>
            <p:cNvSpPr txBox="1"/>
            <p:nvPr/>
          </p:nvSpPr>
          <p:spPr>
            <a:xfrm>
              <a:off x="1776149" y="1709547"/>
              <a:ext cx="1818490" cy="210814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962D3E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Encapsulation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3ABC65F7-9ECF-4A47-9EF0-E3B919889B08}"/>
              </a:ext>
            </a:extLst>
          </p:cNvPr>
          <p:cNvGrpSpPr/>
          <p:nvPr/>
        </p:nvGrpSpPr>
        <p:grpSpPr>
          <a:xfrm rot="20684236">
            <a:off x="7118677" y="2356476"/>
            <a:ext cx="2449628" cy="1324061"/>
            <a:chOff x="1580758" y="1518240"/>
            <a:chExt cx="2179668" cy="2403084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38B02A1A-DE1A-40A8-933F-5C68BAFFE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0"/>
              <a:ext cx="2179668" cy="2403084"/>
            </a:xfrm>
            <a:prstGeom prst="rect">
              <a:avLst/>
            </a:prstGeom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73BF521D-10FC-44BE-A48F-2FDB2B09201D}"/>
                </a:ext>
              </a:extLst>
            </p:cNvPr>
            <p:cNvSpPr txBox="1"/>
            <p:nvPr/>
          </p:nvSpPr>
          <p:spPr>
            <a:xfrm>
              <a:off x="1776149" y="1709547"/>
              <a:ext cx="1818490" cy="210814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962D3E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Fonctions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962D3E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anonymes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839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Les fonctions anonymes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  <a:noFill/>
        </p:spPr>
        <p:txBody>
          <a:bodyPr/>
          <a:lstStyle/>
          <a:p>
            <a:endParaRPr lang="fr-FR" dirty="0"/>
          </a:p>
          <a:p>
            <a:r>
              <a:rPr lang="fr-FR" dirty="0"/>
              <a:t>Déclaration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Appel</a:t>
            </a:r>
          </a:p>
          <a:p>
            <a:endParaRPr lang="fr-FR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Développer des librairies en JavaScript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3C96BFA-F48B-4B71-80EA-62A470554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0694" y="2835339"/>
            <a:ext cx="610936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uneFonction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unParametre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,...])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fr-FR" altLang="fr-F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//le code de la fonction</a:t>
            </a:r>
            <a:br>
              <a:rPr lang="fr-FR" altLang="fr-F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};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DF839B2-025E-42E7-9EDB-59BF19FB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0694" y="4606481"/>
            <a:ext cx="4504759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uneFonction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valeurParametre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,...]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39365" y="1099255"/>
            <a:ext cx="3672739" cy="2434167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45506" y="1099255"/>
            <a:ext cx="7252455" cy="3729355"/>
          </a:xfrm>
        </p:spPr>
        <p:txBody>
          <a:bodyPr/>
          <a:lstStyle/>
          <a:p>
            <a:r>
              <a:rPr lang="fr-FR" dirty="0"/>
              <a:t>Connaître les mécanismes du développement objet en JavaScript</a:t>
            </a:r>
          </a:p>
          <a:p>
            <a:r>
              <a:rPr lang="fr-FR" dirty="0"/>
              <a:t>Savoir créer des librairies en JavaScript</a:t>
            </a:r>
          </a:p>
          <a:p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339365" y="193022"/>
            <a:ext cx="5552388" cy="443387"/>
          </a:xfrm>
        </p:spPr>
        <p:txBody>
          <a:bodyPr>
            <a:normAutofit/>
          </a:bodyPr>
          <a:lstStyle/>
          <a:p>
            <a:pPr lvl="0"/>
            <a:r>
              <a:rPr lang="fr-FR" dirty="0"/>
              <a:t>Développer des librairies en JavaScript</a:t>
            </a:r>
          </a:p>
        </p:txBody>
      </p:sp>
    </p:spTree>
    <p:extLst>
      <p:ext uri="{BB962C8B-B14F-4D97-AF65-F5344CB8AC3E}">
        <p14:creationId xmlns:p14="http://schemas.microsoft.com/office/powerpoint/2010/main" val="85179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Les fonctions anonymes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  <a:noFill/>
        </p:spPr>
        <p:txBody>
          <a:bodyPr/>
          <a:lstStyle/>
          <a:p>
            <a:endParaRPr lang="fr-FR" dirty="0"/>
          </a:p>
          <a:p>
            <a:r>
              <a:rPr lang="fr-FR" dirty="0"/>
              <a:t>Déclaration et appel consécutif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Développer des librairies en JavaScript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3C96BFA-F48B-4B71-80EA-62A470554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336" y="3090137"/>
            <a:ext cx="4381328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unParametre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,...])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fr-FR" altLang="fr-F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//le code de la fonction</a:t>
            </a:r>
            <a:br>
              <a:rPr lang="fr-FR" altLang="fr-F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)([</a:t>
            </a:r>
            <a:r>
              <a:rPr kumimoji="0" lang="fr-FR" altLang="fr-FR" sz="20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valeurParametre</a:t>
            </a: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,...]);</a:t>
            </a:r>
            <a:endParaRPr kumimoji="0" lang="fr-FR" altLang="fr-FR" sz="20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88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L’encapsulation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  <a:noFill/>
        </p:spPr>
        <p:txBody>
          <a:bodyPr/>
          <a:lstStyle/>
          <a:p>
            <a:r>
              <a:rPr lang="fr-FR" dirty="0"/>
              <a:t>Première déclaration possible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Développer des librairies en JavaScript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0E74B6F-AD5C-431E-91BF-FAEE33F80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7618" y="2261771"/>
            <a:ext cx="5615382" cy="32932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librairieA</a:t>
            </a: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FR" altLang="fr-FR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librairieA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={};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librairieA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"data a"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librairieA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uneFonction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alert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"Une fonction a"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librairieA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)();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2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L’encapsulation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  <a:noFill/>
        </p:spPr>
        <p:txBody>
          <a:bodyPr/>
          <a:lstStyle/>
          <a:p>
            <a:r>
              <a:rPr lang="fr-FR" dirty="0"/>
              <a:t>Deuxième déclaration possible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Développer des librairies en JavaScript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0E74B6F-AD5C-431E-91BF-FAEE33F80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7618" y="2384881"/>
            <a:ext cx="5615382" cy="30469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FR" altLang="fr-FR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librairieA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={};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librairieA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"data a"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librairieA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uneFonction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alert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"Une fonction a"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window.</a:t>
            </a: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librairieA</a:t>
            </a: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librairieA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)();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818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Développer des librairies en JavaScript</a:t>
            </a:r>
          </a:p>
        </p:txBody>
      </p:sp>
    </p:spTree>
    <p:extLst>
      <p:ext uri="{BB962C8B-B14F-4D97-AF65-F5344CB8AC3E}">
        <p14:creationId xmlns:p14="http://schemas.microsoft.com/office/powerpoint/2010/main" val="2060701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La spécialisation de méthodes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4395964"/>
          </a:xfrm>
        </p:spPr>
        <p:txBody>
          <a:bodyPr>
            <a:normAutofit lnSpcReduction="10000"/>
          </a:bodyPr>
          <a:lstStyle/>
          <a:p>
            <a:r>
              <a:rPr lang="fr-FR" dirty="0"/>
              <a:t>Par encapsulation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Inconvénients</a:t>
            </a:r>
          </a:p>
          <a:p>
            <a:pPr lvl="1"/>
            <a:r>
              <a:rPr lang="fr-FR" dirty="0"/>
              <a:t>Déclaration statique</a:t>
            </a:r>
          </a:p>
          <a:p>
            <a:pPr lvl="1"/>
            <a:r>
              <a:rPr lang="fr-FR" dirty="0"/>
              <a:t>Verbeux</a:t>
            </a:r>
          </a:p>
          <a:p>
            <a:pPr lvl="1"/>
            <a:r>
              <a:rPr lang="fr-FR" dirty="0"/>
              <a:t>Maintenance coûteuse</a:t>
            </a:r>
          </a:p>
          <a:p>
            <a:endParaRPr lang="fr-FR" b="1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Développer des librairies en JavaScript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E242E04-6FA8-42EB-A18C-2B050532A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433" y="2222359"/>
            <a:ext cx="8696611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prototype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afficher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separateur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avecDetail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){...}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prototype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afficherDefaut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afficher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prototype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afficherDefautAvecSeparateur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separateur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afficher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separateur,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prototype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afficherAvecDetail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avecDetail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afficher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avecDetail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);}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21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DE6244-F443-487B-9857-C97F612F1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</a:t>
            </a:r>
            <a:r>
              <a:rPr lang="fr-FR" dirty="0" err="1"/>
              <a:t>closure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C47683-8F7E-4971-998E-527B9E866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Retourner une fonction contextualisée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Ajouter des méthodes dynamiquement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FDC0808-689C-4880-B022-03EF7A2FF0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Développer des librairies en JavaScript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DE39BF2-0D6D-402B-BE6A-6C6C47374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1317" y="2351271"/>
            <a:ext cx="6109365" cy="163121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prototype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afficher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avecDetail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separateur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avecDetail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FC6DA42-1FC1-416E-BE01-9384E3629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0690" y="4970205"/>
            <a:ext cx="6830618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afficherDetail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prototype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afficher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afficherGeneral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prototype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afficher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41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DE6244-F443-487B-9857-C97F612F1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pattern </a:t>
            </a:r>
            <a:r>
              <a:rPr lang="fr-FR" dirty="0" err="1"/>
              <a:t>factory</a:t>
            </a:r>
            <a:r>
              <a:rPr lang="fr-FR" dirty="0"/>
              <a:t> par </a:t>
            </a:r>
            <a:r>
              <a:rPr lang="fr-FR" dirty="0" err="1"/>
              <a:t>closure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FDC0808-689C-4880-B022-03EF7A2FF0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Développer des librairies en JavaScript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111FE9A-4587-4384-AF93-DED21F52D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1829" y="1118614"/>
            <a:ext cx="9894454" cy="50167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librairie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(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librairie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={};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librairie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enregistrer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(cible)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cible.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toLowerCase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()===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memoire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(data){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"J'enregistre en mémoire '%s'"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,data);}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FR" altLang="fr-FR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altLang="fr-FR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cible.</a:t>
            </a:r>
            <a:r>
              <a:rPr lang="fr-FR" altLang="fr-FR" sz="1600" dirty="0" err="1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toLowerCase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()==</a:t>
            </a:r>
            <a:r>
              <a:rPr lang="fr-FR" altLang="fr-FR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altLang="fr-FR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localStorage</a:t>
            </a:r>
            <a:r>
              <a:rPr lang="fr-FR" altLang="fr-FR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fr-FR" altLang="fr-FR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(data){</a:t>
            </a:r>
            <a:b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fr-FR" altLang="fr-FR" sz="160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dirty="0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"J'enregistre dans le </a:t>
            </a:r>
            <a:r>
              <a:rPr lang="fr-FR" altLang="fr-FR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localStorage</a:t>
            </a:r>
            <a:r>
              <a:rPr lang="fr-FR" altLang="fr-FR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'%s'"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,data);}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if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cible.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toLowerCase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()==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(data){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"J'enregistre avec l'API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'%s'"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,data);}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librairie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librairie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enregistrerData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librairie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enregistrer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B647A29-8D11-4854-A79C-0AC324D25260}"/>
              </a:ext>
            </a:extLst>
          </p:cNvPr>
          <p:cNvCxnSpPr>
            <a:cxnSpLocks/>
          </p:cNvCxnSpPr>
          <p:nvPr/>
        </p:nvCxnSpPr>
        <p:spPr>
          <a:xfrm>
            <a:off x="1709054" y="1847039"/>
            <a:ext cx="7903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70BDAC39-AF13-48CA-811C-02D98FDB1778}"/>
              </a:ext>
            </a:extLst>
          </p:cNvPr>
          <p:cNvSpPr txBox="1"/>
          <p:nvPr/>
        </p:nvSpPr>
        <p:spPr>
          <a:xfrm>
            <a:off x="288470" y="1627789"/>
            <a:ext cx="1307106" cy="40011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92500" lnSpcReduction="10000"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La </a:t>
            </a:r>
            <a:r>
              <a:rPr lang="fr-FR" sz="2400" dirty="0" err="1">
                <a:solidFill>
                  <a:srgbClr val="00B050"/>
                </a:solidFill>
              </a:rPr>
              <a:t>closure</a:t>
            </a:r>
            <a:endParaRPr lang="fr-FR" sz="2400" dirty="0">
              <a:solidFill>
                <a:srgbClr val="00B050"/>
              </a:solidFill>
            </a:endParaRPr>
          </a:p>
        </p:txBody>
      </p:sp>
      <p:sp>
        <p:nvSpPr>
          <p:cNvPr id="12" name="Accolade ouvrante 11">
            <a:extLst>
              <a:ext uri="{FF2B5EF4-FFF2-40B4-BE49-F238E27FC236}">
                <a16:creationId xmlns:a16="http://schemas.microsoft.com/office/drawing/2014/main" id="{1C2540D1-9BFC-4875-8020-F19842B08CB8}"/>
              </a:ext>
            </a:extLst>
          </p:cNvPr>
          <p:cNvSpPr/>
          <p:nvPr/>
        </p:nvSpPr>
        <p:spPr>
          <a:xfrm>
            <a:off x="2202210" y="2186076"/>
            <a:ext cx="283028" cy="2896908"/>
          </a:xfrm>
          <a:prstGeom prst="leftBrac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C994E1A-508F-4616-8451-8ED2CC8CF344}"/>
              </a:ext>
            </a:extLst>
          </p:cNvPr>
          <p:cNvSpPr txBox="1"/>
          <p:nvPr/>
        </p:nvSpPr>
        <p:spPr>
          <a:xfrm>
            <a:off x="292234" y="3432879"/>
            <a:ext cx="1307106" cy="40011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92500" lnSpcReduction="10000"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La </a:t>
            </a:r>
            <a:r>
              <a:rPr lang="fr-FR" sz="2400" dirty="0" err="1">
                <a:solidFill>
                  <a:srgbClr val="00B050"/>
                </a:solidFill>
              </a:rPr>
              <a:t>factory</a:t>
            </a:r>
            <a:endParaRPr lang="fr-FR" sz="2400" dirty="0">
              <a:solidFill>
                <a:srgbClr val="00B050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D44F3BE-D610-4608-B9D0-A844325AB5DD}"/>
              </a:ext>
            </a:extLst>
          </p:cNvPr>
          <p:cNvSpPr txBox="1"/>
          <p:nvPr/>
        </p:nvSpPr>
        <p:spPr>
          <a:xfrm>
            <a:off x="288470" y="5383067"/>
            <a:ext cx="1066800" cy="40011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92500" lnSpcReduction="10000"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Le choix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1467D83-4B95-4383-BF4A-402817550540}"/>
              </a:ext>
            </a:extLst>
          </p:cNvPr>
          <p:cNvCxnSpPr>
            <a:cxnSpLocks/>
          </p:cNvCxnSpPr>
          <p:nvPr/>
        </p:nvCxnSpPr>
        <p:spPr>
          <a:xfrm>
            <a:off x="1502229" y="5583122"/>
            <a:ext cx="487936" cy="3066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54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Développer des librairies en JavaScript</a:t>
            </a:r>
          </a:p>
        </p:txBody>
      </p:sp>
    </p:spTree>
    <p:extLst>
      <p:ext uri="{BB962C8B-B14F-4D97-AF65-F5344CB8AC3E}">
        <p14:creationId xmlns:p14="http://schemas.microsoft.com/office/powerpoint/2010/main" val="3964363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Le stockage local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Développer des librairies en JavaScript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7153579C-DB87-4D25-9707-93927C1B2173}"/>
              </a:ext>
            </a:extLst>
          </p:cNvPr>
          <p:cNvGrpSpPr/>
          <p:nvPr/>
        </p:nvGrpSpPr>
        <p:grpSpPr>
          <a:xfrm rot="20684236">
            <a:off x="2199041" y="2643424"/>
            <a:ext cx="2449628" cy="1324061"/>
            <a:chOff x="1580758" y="1518240"/>
            <a:chExt cx="2179668" cy="2403084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6AF21AF2-67A5-4319-BD22-252325DDD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0"/>
              <a:ext cx="2179668" cy="2403084"/>
            </a:xfrm>
            <a:prstGeom prst="rect">
              <a:avLst/>
            </a:prstGeom>
          </p:spPr>
        </p:pic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6712035A-5780-462E-A1E9-D06555F9DF0E}"/>
                </a:ext>
              </a:extLst>
            </p:cNvPr>
            <p:cNvSpPr txBox="1"/>
            <p:nvPr/>
          </p:nvSpPr>
          <p:spPr>
            <a:xfrm>
              <a:off x="1776149" y="1709547"/>
              <a:ext cx="1818490" cy="210814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 err="1">
                  <a:solidFill>
                    <a:srgbClr val="962D3E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LocalStorage</a:t>
              </a:r>
              <a:endParaRPr lang="fr-FR" sz="2000" b="1" dirty="0">
                <a:solidFill>
                  <a:srgbClr val="962D3E"/>
                </a:solidFill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D30F509B-F6EE-40AA-A3F3-128194A44659}"/>
              </a:ext>
            </a:extLst>
          </p:cNvPr>
          <p:cNvGrpSpPr/>
          <p:nvPr/>
        </p:nvGrpSpPr>
        <p:grpSpPr>
          <a:xfrm rot="20684236">
            <a:off x="7303738" y="2633486"/>
            <a:ext cx="2449628" cy="1324061"/>
            <a:chOff x="1580758" y="1518240"/>
            <a:chExt cx="2179668" cy="2403084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F33035D2-AA3E-4CD0-8A5D-32C53DDE8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0"/>
              <a:ext cx="2179668" cy="2403084"/>
            </a:xfrm>
            <a:prstGeom prst="rect">
              <a:avLst/>
            </a:prstGeom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B3C17194-53E8-4753-A928-22F5DAEF4EF7}"/>
                </a:ext>
              </a:extLst>
            </p:cNvPr>
            <p:cNvSpPr txBox="1"/>
            <p:nvPr/>
          </p:nvSpPr>
          <p:spPr>
            <a:xfrm>
              <a:off x="1776149" y="1709547"/>
              <a:ext cx="1818490" cy="210814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 err="1">
                  <a:solidFill>
                    <a:srgbClr val="962D3E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SessionStorage</a:t>
              </a:r>
              <a:endParaRPr lang="fr-FR" sz="2000" b="1" dirty="0">
                <a:solidFill>
                  <a:srgbClr val="962D3E"/>
                </a:solidFill>
                <a:latin typeface="Bradley Hand ITC" panose="03070402050302030203" pitchFamily="66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6" name="Image 25">
            <a:extLst>
              <a:ext uri="{FF2B5EF4-FFF2-40B4-BE49-F238E27FC236}">
                <a16:creationId xmlns:a16="http://schemas.microsoft.com/office/drawing/2014/main" id="{D629EE00-28C1-46C7-BE24-94A4B1E3BC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327" y="1623904"/>
            <a:ext cx="487729" cy="476112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C06244EA-8CA8-405B-9671-E8B00E2427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914" y="1630458"/>
            <a:ext cx="449529" cy="47633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8BA6F50D-F594-46F1-8236-E4D47E2FDC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140" y="1630458"/>
            <a:ext cx="461720" cy="47633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EF13AA8C-7322-4F6F-B156-AE912A089D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93" y="1630458"/>
            <a:ext cx="487955" cy="476332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A01BAFA9-A615-4268-BB05-1B6B61A802B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681" y="1630458"/>
            <a:ext cx="487955" cy="47633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3F2F86E-EE86-4030-AB3D-3A7CD53F1E4B}"/>
              </a:ext>
            </a:extLst>
          </p:cNvPr>
          <p:cNvSpPr txBox="1"/>
          <p:nvPr/>
        </p:nvSpPr>
        <p:spPr>
          <a:xfrm>
            <a:off x="4319096" y="4265678"/>
            <a:ext cx="3596537" cy="1581207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fr-F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setItem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cle,valeur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getItem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cle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removeItem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cle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clear</a:t>
            </a: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5165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Développer des librairies en JavaScript</a:t>
            </a:r>
          </a:p>
        </p:txBody>
      </p:sp>
    </p:spTree>
    <p:extLst>
      <p:ext uri="{BB962C8B-B14F-4D97-AF65-F5344CB8AC3E}">
        <p14:creationId xmlns:p14="http://schemas.microsoft.com/office/powerpoint/2010/main" val="626175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Créer un objet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4313918"/>
          </a:xfrm>
        </p:spPr>
        <p:txBody>
          <a:bodyPr/>
          <a:lstStyle/>
          <a:p>
            <a:r>
              <a:rPr lang="fr-FR" dirty="0"/>
              <a:t>Déclaration</a:t>
            </a:r>
          </a:p>
          <a:p>
            <a:endParaRPr lang="fr-FR" dirty="0"/>
          </a:p>
          <a:p>
            <a:r>
              <a:rPr lang="fr-FR" dirty="0"/>
              <a:t>Manipulation</a:t>
            </a:r>
          </a:p>
          <a:p>
            <a:endParaRPr lang="fr-FR" dirty="0"/>
          </a:p>
          <a:p>
            <a:r>
              <a:rPr lang="fr-FR" dirty="0"/>
              <a:t>Structure dynamique</a:t>
            </a:r>
          </a:p>
          <a:p>
            <a:endParaRPr lang="fr-FR" dirty="0"/>
          </a:p>
          <a:p>
            <a:r>
              <a:rPr lang="fr-FR" dirty="0"/>
              <a:t>Tableau d’objets</a:t>
            </a:r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Développer des librairies en JavaScript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0503C09-50D7-42D9-B12B-1B1C409BD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939" y="2146119"/>
            <a:ext cx="7898761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objet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cle</a:t>
            </a: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"valeur"</a:t>
            </a: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cle2</a:t>
            </a: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256</a:t>
            </a: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kumimoji="0" lang="fr-FR" altLang="fr-FR" sz="20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E56E15E-46F0-45FF-A234-0FA24DF32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939" y="3098508"/>
            <a:ext cx="1789272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objet.cle</a:t>
            </a:r>
            <a:b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altLang="fr-FR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'cle2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FAA967E9-6482-472A-927F-91C2A4EE3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939" y="4126679"/>
            <a:ext cx="1912703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cle3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8E4F6E14-9BF0-4F7B-A850-A10C1C4B9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939" y="4993411"/>
            <a:ext cx="3270447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objets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[{},{},...];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E30CC5B-563F-4ECD-BB3B-4723B9705F38}"/>
              </a:ext>
            </a:extLst>
          </p:cNvPr>
          <p:cNvGrpSpPr/>
          <p:nvPr/>
        </p:nvGrpSpPr>
        <p:grpSpPr>
          <a:xfrm rot="20684236">
            <a:off x="4904981" y="487140"/>
            <a:ext cx="2382038" cy="1100822"/>
            <a:chOff x="1580758" y="1518240"/>
            <a:chExt cx="2179668" cy="2403084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34AD93A0-CE56-4968-891D-0C0BD0EC0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0"/>
              <a:ext cx="2179668" cy="2403084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964C51E-3841-4F6C-8780-EF406CC8E6ED}"/>
                </a:ext>
              </a:extLst>
            </p:cNvPr>
            <p:cNvSpPr txBox="1"/>
            <p:nvPr/>
          </p:nvSpPr>
          <p:spPr>
            <a:xfrm>
              <a:off x="1776149" y="1709547"/>
              <a:ext cx="1818490" cy="210814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962D3E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Conteneur d’attributs </a:t>
              </a:r>
              <a:br>
                <a:rPr lang="fr-FR" sz="2000" b="1" dirty="0">
                  <a:solidFill>
                    <a:srgbClr val="962D3E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</a:br>
              <a:r>
                <a:rPr lang="fr-FR" sz="2000" b="1" dirty="0">
                  <a:solidFill>
                    <a:srgbClr val="962D3E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et de fonctions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234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19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Développer des librairies en JavaScript</a:t>
            </a:r>
          </a:p>
        </p:txBody>
      </p:sp>
    </p:spTree>
    <p:extLst>
      <p:ext uri="{BB962C8B-B14F-4D97-AF65-F5344CB8AC3E}">
        <p14:creationId xmlns:p14="http://schemas.microsoft.com/office/powerpoint/2010/main" val="1712623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Les traitements asynchrones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Développer des librairies en JavaScript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C1753BC5-10E6-4DA8-9B79-F75E070E6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118" y="1825625"/>
            <a:ext cx="10718843" cy="3729355"/>
          </a:xfrm>
        </p:spPr>
        <p:txBody>
          <a:bodyPr/>
          <a:lstStyle/>
          <a:p>
            <a:r>
              <a:rPr lang="fr-FR" dirty="0"/>
              <a:t>Application réactive</a:t>
            </a:r>
          </a:p>
          <a:p>
            <a:r>
              <a:rPr lang="fr-FR" dirty="0"/>
              <a:t>Gestion des traitements longs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0D1F5E2-5BF5-4E83-977A-79FC3050ACFC}"/>
              </a:ext>
            </a:extLst>
          </p:cNvPr>
          <p:cNvGrpSpPr/>
          <p:nvPr/>
        </p:nvGrpSpPr>
        <p:grpSpPr>
          <a:xfrm rot="20684236">
            <a:off x="2199041" y="3310205"/>
            <a:ext cx="2449628" cy="1324061"/>
            <a:chOff x="1580758" y="1518240"/>
            <a:chExt cx="2179668" cy="2403084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4A458E3C-6351-4A4E-8B3F-540E2DE9B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0"/>
              <a:ext cx="2179668" cy="2403084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55E3902E-13B9-4A1E-AA2A-F7F3DB9BAFA5}"/>
                </a:ext>
              </a:extLst>
            </p:cNvPr>
            <p:cNvSpPr txBox="1"/>
            <p:nvPr/>
          </p:nvSpPr>
          <p:spPr>
            <a:xfrm>
              <a:off x="1776149" y="1709547"/>
              <a:ext cx="1818490" cy="210814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962D3E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Les callbacks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396C0E82-2881-4059-AC18-11867C47D9B8}"/>
              </a:ext>
            </a:extLst>
          </p:cNvPr>
          <p:cNvGrpSpPr/>
          <p:nvPr/>
        </p:nvGrpSpPr>
        <p:grpSpPr>
          <a:xfrm rot="20684236">
            <a:off x="7303738" y="3310206"/>
            <a:ext cx="2449628" cy="1324061"/>
            <a:chOff x="1580758" y="1518240"/>
            <a:chExt cx="2179668" cy="2403084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199FCEEB-AEEF-4762-BB99-10B075F07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0"/>
              <a:ext cx="2179668" cy="2403084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995636E-CA8C-4C8A-814F-6DEDEDA9931E}"/>
                </a:ext>
              </a:extLst>
            </p:cNvPr>
            <p:cNvSpPr txBox="1"/>
            <p:nvPr/>
          </p:nvSpPr>
          <p:spPr>
            <a:xfrm>
              <a:off x="1776149" y="1709547"/>
              <a:ext cx="1818490" cy="210814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962D3E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Les promesses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243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Les callbacks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Développer des librairies en JavaScript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9AA9F51-3111-4ED7-B2FF-053AD841D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971" y="1915744"/>
            <a:ext cx="11035394" cy="3539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enregistrer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data,</a:t>
            </a:r>
            <a:r>
              <a:rPr lang="fr-FR" altLang="fr-FR" sz="1600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callback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"j'enregistre les informations '%s'"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data);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setTimeout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r>
              <a:rPr lang="fr-FR" altLang="fr-FR" sz="1600" b="1" i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callback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"succès de la sauvegarde"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)},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b="1" i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afficherResultat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(message)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(message)</a:t>
            </a: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 : %s"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message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"Aucun message"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enregistrer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"mes datas"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00B0F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afficherResultat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"pendant ce temps, la vie continue..."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4D9FC1C-687C-4D94-A3CB-5021D6B85C16}"/>
              </a:ext>
            </a:extLst>
          </p:cNvPr>
          <p:cNvSpPr txBox="1"/>
          <p:nvPr/>
        </p:nvSpPr>
        <p:spPr>
          <a:xfrm>
            <a:off x="6117365" y="4810330"/>
            <a:ext cx="316374" cy="429896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lnSpcReduction="10000"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A2048D8-8688-40E3-B934-956DF8494AF2}"/>
              </a:ext>
            </a:extLst>
          </p:cNvPr>
          <p:cNvSpPr txBox="1"/>
          <p:nvPr/>
        </p:nvSpPr>
        <p:spPr>
          <a:xfrm>
            <a:off x="8261569" y="2381943"/>
            <a:ext cx="316374" cy="429896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lnSpcReduction="10000"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58F8CD9-012A-479A-BC1C-A88A8A60BAE2}"/>
              </a:ext>
            </a:extLst>
          </p:cNvPr>
          <p:cNvSpPr txBox="1"/>
          <p:nvPr/>
        </p:nvSpPr>
        <p:spPr>
          <a:xfrm>
            <a:off x="1795454" y="2875437"/>
            <a:ext cx="316374" cy="429896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lnSpcReduction="10000"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BA8AC28-3AEC-4D20-B4C9-ED529EDC1CF3}"/>
              </a:ext>
            </a:extLst>
          </p:cNvPr>
          <p:cNvSpPr txBox="1"/>
          <p:nvPr/>
        </p:nvSpPr>
        <p:spPr>
          <a:xfrm>
            <a:off x="7292738" y="5031369"/>
            <a:ext cx="316374" cy="429896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lnSpcReduction="10000"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5F8F428-2672-4E86-9893-FE107E733631}"/>
              </a:ext>
            </a:extLst>
          </p:cNvPr>
          <p:cNvSpPr txBox="1"/>
          <p:nvPr/>
        </p:nvSpPr>
        <p:spPr>
          <a:xfrm>
            <a:off x="4440680" y="2875437"/>
            <a:ext cx="316374" cy="429896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lnSpcReduction="10000"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721C66-FCC7-4F41-902E-0973FC5905E4}"/>
              </a:ext>
            </a:extLst>
          </p:cNvPr>
          <p:cNvSpPr txBox="1"/>
          <p:nvPr/>
        </p:nvSpPr>
        <p:spPr>
          <a:xfrm>
            <a:off x="5115589" y="3347717"/>
            <a:ext cx="316374" cy="429896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lnSpcReduction="10000"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4230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Développer des librairies en JavaScript</a:t>
            </a:r>
          </a:p>
        </p:txBody>
      </p:sp>
    </p:spTree>
    <p:extLst>
      <p:ext uri="{BB962C8B-B14F-4D97-AF65-F5344CB8AC3E}">
        <p14:creationId xmlns:p14="http://schemas.microsoft.com/office/powerpoint/2010/main" val="2177144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Les promesses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Développer des librairies en JavaScript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E3C02A5-41A4-451C-A4DA-D90CA0DC7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2571" y="1351635"/>
            <a:ext cx="8084264" cy="483209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enregistrer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(data){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new </a:t>
            </a:r>
            <a:r>
              <a:rPr kumimoji="0" lang="fr-FR" altLang="fr-FR" sz="20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Promise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resolve,reject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"j'enregistre les informations '%s'"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data);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setTimeout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kumimoji="0" lang="fr-FR" altLang="fr-FR" sz="20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reject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"rejeté"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20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resolve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"résolu"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afficherResultat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(message){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(message)</a:t>
            </a: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(message);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"Aucun message"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enregistrer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"mes datas"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fr-FR" altLang="fr-FR" sz="20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afficherResultat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((raison)=&gt;{</a:t>
            </a: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(raison)});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D62411DB-935C-4885-B2B3-14C84979378C}"/>
              </a:ext>
            </a:extLst>
          </p:cNvPr>
          <p:cNvSpPr/>
          <p:nvPr/>
        </p:nvSpPr>
        <p:spPr>
          <a:xfrm>
            <a:off x="3975654" y="3211138"/>
            <a:ext cx="2941983" cy="2690191"/>
          </a:xfrm>
          <a:custGeom>
            <a:avLst/>
            <a:gdLst>
              <a:gd name="connsiteX0" fmla="*/ 3670853 w 5051557"/>
              <a:gd name="connsiteY0" fmla="*/ 0 h 2690191"/>
              <a:gd name="connsiteX1" fmla="*/ 4850296 w 5051557"/>
              <a:gd name="connsiteY1" fmla="*/ 1431235 h 2690191"/>
              <a:gd name="connsiteX2" fmla="*/ 0 w 5051557"/>
              <a:gd name="connsiteY2" fmla="*/ 2690191 h 2690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1557" h="2690191">
                <a:moveTo>
                  <a:pt x="3670853" y="0"/>
                </a:moveTo>
                <a:cubicBezTo>
                  <a:pt x="4566479" y="491435"/>
                  <a:pt x="5462105" y="982870"/>
                  <a:pt x="4850296" y="1431235"/>
                </a:cubicBezTo>
                <a:cubicBezTo>
                  <a:pt x="4238487" y="1879600"/>
                  <a:pt x="733287" y="2491409"/>
                  <a:pt x="0" y="2690191"/>
                </a:cubicBezTo>
              </a:path>
            </a:pathLst>
          </a:custGeom>
          <a:noFill/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6BAA6C70-AE7B-4313-97AD-872C90ADE841}"/>
              </a:ext>
            </a:extLst>
          </p:cNvPr>
          <p:cNvSpPr/>
          <p:nvPr/>
        </p:nvSpPr>
        <p:spPr>
          <a:xfrm>
            <a:off x="2420085" y="3498574"/>
            <a:ext cx="2933793" cy="2146852"/>
          </a:xfrm>
          <a:custGeom>
            <a:avLst/>
            <a:gdLst>
              <a:gd name="connsiteX0" fmla="*/ 2933793 w 2933793"/>
              <a:gd name="connsiteY0" fmla="*/ 0 h 2146852"/>
              <a:gd name="connsiteX1" fmla="*/ 71324 w 2933793"/>
              <a:gd name="connsiteY1" fmla="*/ 1086678 h 2146852"/>
              <a:gd name="connsiteX2" fmla="*/ 853202 w 2933793"/>
              <a:gd name="connsiteY2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3793" h="2146852">
                <a:moveTo>
                  <a:pt x="2933793" y="0"/>
                </a:moveTo>
                <a:cubicBezTo>
                  <a:pt x="1675941" y="364434"/>
                  <a:pt x="418089" y="728869"/>
                  <a:pt x="71324" y="1086678"/>
                </a:cubicBezTo>
                <a:cubicBezTo>
                  <a:pt x="-275441" y="1444487"/>
                  <a:pt x="749393" y="1983409"/>
                  <a:pt x="853202" y="2146852"/>
                </a:cubicBezTo>
              </a:path>
            </a:pathLst>
          </a:custGeom>
          <a:noFill/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06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Développer des librairies en JavaScript</a:t>
            </a:r>
          </a:p>
        </p:txBody>
      </p:sp>
    </p:spTree>
    <p:extLst>
      <p:ext uri="{BB962C8B-B14F-4D97-AF65-F5344CB8AC3E}">
        <p14:creationId xmlns:p14="http://schemas.microsoft.com/office/powerpoint/2010/main" val="1959205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Développer des librairies en JavaScript</a:t>
            </a:r>
          </a:p>
        </p:txBody>
      </p:sp>
    </p:spTree>
    <p:extLst>
      <p:ext uri="{BB962C8B-B14F-4D97-AF65-F5344CB8AC3E}">
        <p14:creationId xmlns:p14="http://schemas.microsoft.com/office/powerpoint/2010/main" val="1157289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45506" y="1099255"/>
            <a:ext cx="7252455" cy="4144991"/>
          </a:xfrm>
        </p:spPr>
        <p:txBody>
          <a:bodyPr/>
          <a:lstStyle/>
          <a:p>
            <a:r>
              <a:rPr lang="fr-FR" dirty="0"/>
              <a:t>Vous connaissez les principaux mécanismes entrant en jeu dans l’écriture de librairies </a:t>
            </a:r>
            <a:br>
              <a:rPr lang="fr-FR" dirty="0"/>
            </a:br>
            <a:r>
              <a:rPr lang="fr-FR" dirty="0"/>
              <a:t>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Développer des librairies en JavaScript</a:t>
            </a:r>
          </a:p>
        </p:txBody>
      </p:sp>
    </p:spTree>
    <p:extLst>
      <p:ext uri="{BB962C8B-B14F-4D97-AF65-F5344CB8AC3E}">
        <p14:creationId xmlns:p14="http://schemas.microsoft.com/office/powerpoint/2010/main" val="86119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Développer des librairies en JavaScript</a:t>
            </a:r>
          </a:p>
        </p:txBody>
      </p:sp>
    </p:spTree>
    <p:extLst>
      <p:ext uri="{BB962C8B-B14F-4D97-AF65-F5344CB8AC3E}">
        <p14:creationId xmlns:p14="http://schemas.microsoft.com/office/powerpoint/2010/main" val="2190246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Créer des classes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Déclaration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Utilisation</a:t>
            </a:r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Développer des librairies en JavaScript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C5A4723F-BB32-401A-A022-0D7F1E448235}"/>
              </a:ext>
            </a:extLst>
          </p:cNvPr>
          <p:cNvGrpSpPr/>
          <p:nvPr/>
        </p:nvGrpSpPr>
        <p:grpSpPr>
          <a:xfrm rot="20684236">
            <a:off x="4904981" y="487140"/>
            <a:ext cx="2382038" cy="1100822"/>
            <a:chOff x="1580758" y="1518240"/>
            <a:chExt cx="2179668" cy="2403084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92E248F5-B506-485A-9594-4E2152ED3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758" y="1518240"/>
              <a:ext cx="2179668" cy="2403084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EA8B199-72FA-418D-BAC5-75A74319B059}"/>
                </a:ext>
              </a:extLst>
            </p:cNvPr>
            <p:cNvSpPr txBox="1"/>
            <p:nvPr/>
          </p:nvSpPr>
          <p:spPr>
            <a:xfrm>
              <a:off x="1776149" y="1709547"/>
              <a:ext cx="1818490" cy="210814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000" b="1" dirty="0">
                  <a:solidFill>
                    <a:srgbClr val="962D3E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Descripteur d’attributs </a:t>
              </a:r>
              <a:br>
                <a:rPr lang="fr-FR" sz="2000" b="1" dirty="0">
                  <a:solidFill>
                    <a:srgbClr val="962D3E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</a:br>
              <a:r>
                <a:rPr lang="fr-FR" sz="2000" b="1" dirty="0">
                  <a:solidFill>
                    <a:srgbClr val="962D3E"/>
                  </a:solidFill>
                  <a:latin typeface="Bradley Hand ITC" panose="03070402050302030203" pitchFamily="66" charset="0"/>
                  <a:cs typeface="Segoe UI Light" panose="020B0502040204020203" pitchFamily="34" charset="0"/>
                </a:rPr>
                <a:t>et de fonctions</a:t>
              </a:r>
            </a:p>
          </p:txBody>
        </p:sp>
      </p:grpSp>
      <p:sp>
        <p:nvSpPr>
          <p:cNvPr id="11" name="Rectangle 1">
            <a:extLst>
              <a:ext uri="{FF2B5EF4-FFF2-40B4-BE49-F238E27FC236}">
                <a16:creationId xmlns:a16="http://schemas.microsoft.com/office/drawing/2014/main" id="{F345D1CA-7929-411E-8CD1-BF275151B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2518" y="2213283"/>
            <a:ext cx="10316196" cy="24314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UneClasse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20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(param1, param2){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altLang="fr-F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//ajout d’attributs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att1</a:t>
            </a:r>
            <a:r>
              <a:rPr lang="fr-FR" altLang="fr-FR" sz="1600" dirty="0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param1 || </a:t>
            </a:r>
            <a:r>
              <a:rPr lang="fr-FR" altLang="fr-FR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fr-FR" altLang="fr-FR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att2</a:t>
            </a:r>
            <a:r>
              <a:rPr lang="fr-FR" altLang="fr-FR" sz="1600" dirty="0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param2 || </a:t>
            </a:r>
            <a:r>
              <a:rPr lang="fr-FR" altLang="fr-F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fr-FR" altLang="fr-F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//ajout de fonctions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uneFonction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FR" altLang="fr-F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//ajout de fonctions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9D9618F-3E0A-4E80-B84C-154CF71EA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2518" y="5037404"/>
            <a:ext cx="6200736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unObjet</a:t>
            </a: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UneClasse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"valeur param1", </a:t>
            </a:r>
            <a:r>
              <a:rPr lang="fr-FR" altLang="fr-F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22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Développer des librairies en JavaScript</a:t>
            </a:r>
          </a:p>
        </p:txBody>
      </p:sp>
    </p:spTree>
    <p:extLst>
      <p:ext uri="{BB962C8B-B14F-4D97-AF65-F5344CB8AC3E}">
        <p14:creationId xmlns:p14="http://schemas.microsoft.com/office/powerpoint/2010/main" val="1018296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Le mécanisme d’héritage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Développer des librairies en JavaScript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0A947F9-2353-48BC-BFC7-52C106C67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3732432"/>
            <a:ext cx="10944225" cy="1838325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F88A3043-DBB3-42B6-86D6-309E81A85AC5}"/>
              </a:ext>
            </a:extLst>
          </p:cNvPr>
          <p:cNvGrpSpPr/>
          <p:nvPr/>
        </p:nvGrpSpPr>
        <p:grpSpPr>
          <a:xfrm>
            <a:off x="8778767" y="2134576"/>
            <a:ext cx="79972" cy="573066"/>
            <a:chOff x="5867402" y="2577549"/>
            <a:chExt cx="79972" cy="573066"/>
          </a:xfrm>
        </p:grpSpPr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2CA72756-6441-42FB-B789-3DEE2F00F1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4510" y="2664615"/>
              <a:ext cx="0" cy="486000"/>
            </a:xfrm>
            <a:prstGeom prst="line">
              <a:avLst/>
            </a:prstGeom>
            <a:ln w="25400">
              <a:solidFill>
                <a:srgbClr val="3436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riangle isocèle 8">
              <a:extLst>
                <a:ext uri="{FF2B5EF4-FFF2-40B4-BE49-F238E27FC236}">
                  <a16:creationId xmlns:a16="http://schemas.microsoft.com/office/drawing/2014/main" id="{2BBD379E-8F72-4AEF-AA0F-C35900FB7647}"/>
                </a:ext>
              </a:extLst>
            </p:cNvPr>
            <p:cNvSpPr/>
            <p:nvPr/>
          </p:nvSpPr>
          <p:spPr>
            <a:xfrm>
              <a:off x="5867402" y="2577549"/>
              <a:ext cx="79972" cy="94209"/>
            </a:xfrm>
            <a:prstGeom prst="triangle">
              <a:avLst/>
            </a:prstGeom>
            <a:noFill/>
            <a:ln w="19050">
              <a:solidFill>
                <a:srgbClr val="3436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6BDAF6D2-9B86-4BF9-8C65-8996591B0889}"/>
              </a:ext>
            </a:extLst>
          </p:cNvPr>
          <p:cNvSpPr txBox="1"/>
          <p:nvPr/>
        </p:nvSpPr>
        <p:spPr>
          <a:xfrm>
            <a:off x="7813706" y="1497988"/>
            <a:ext cx="1977390" cy="404552"/>
          </a:xfrm>
          <a:prstGeom prst="rect">
            <a:avLst/>
          </a:prstGeom>
          <a:solidFill>
            <a:schemeClr val="bg1"/>
          </a:solidFill>
          <a:ln w="19050">
            <a:solidFill>
              <a:srgbClr val="343642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Object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8440C24-B9F0-486C-B146-AF2B6AD59A16}"/>
              </a:ext>
            </a:extLst>
          </p:cNvPr>
          <p:cNvSpPr txBox="1"/>
          <p:nvPr/>
        </p:nvSpPr>
        <p:spPr>
          <a:xfrm>
            <a:off x="7813706" y="1902540"/>
            <a:ext cx="1977390" cy="220581"/>
          </a:xfrm>
          <a:prstGeom prst="rect">
            <a:avLst/>
          </a:prstGeom>
          <a:solidFill>
            <a:schemeClr val="bg1"/>
          </a:solidFill>
          <a:ln w="19050">
            <a:solidFill>
              <a:srgbClr val="343642"/>
            </a:solidFill>
          </a:ln>
        </p:spPr>
        <p:txBody>
          <a:bodyPr vert="horz" wrap="square" lIns="91440" tIns="45720" rIns="91440" bIns="45720" rtlCol="0" anchor="t" anchorCtr="0">
            <a:normAutofit fontScale="5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343642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44BBBE6-BCF2-4EA9-9AD7-5A9A6D0FE4EC}"/>
              </a:ext>
            </a:extLst>
          </p:cNvPr>
          <p:cNvSpPr txBox="1"/>
          <p:nvPr/>
        </p:nvSpPr>
        <p:spPr>
          <a:xfrm>
            <a:off x="7813706" y="2646773"/>
            <a:ext cx="1977390" cy="404552"/>
          </a:xfrm>
          <a:prstGeom prst="rect">
            <a:avLst/>
          </a:prstGeom>
          <a:solidFill>
            <a:schemeClr val="bg1"/>
          </a:solidFill>
          <a:ln w="19050">
            <a:solidFill>
              <a:srgbClr val="343642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Sport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D814EE7-5817-406A-A421-A98E84009979}"/>
              </a:ext>
            </a:extLst>
          </p:cNvPr>
          <p:cNvSpPr txBox="1"/>
          <p:nvPr/>
        </p:nvSpPr>
        <p:spPr>
          <a:xfrm>
            <a:off x="7813706" y="3051325"/>
            <a:ext cx="1977390" cy="236133"/>
          </a:xfrm>
          <a:prstGeom prst="rect">
            <a:avLst/>
          </a:prstGeom>
          <a:solidFill>
            <a:schemeClr val="bg1"/>
          </a:solidFill>
          <a:ln w="19050">
            <a:solidFill>
              <a:srgbClr val="343642"/>
            </a:solidFill>
          </a:ln>
        </p:spPr>
        <p:txBody>
          <a:bodyPr vert="horz" wrap="square" lIns="91440" tIns="45720" rIns="91440" bIns="45720" rtlCol="0" anchor="t" anchorCtr="0"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343642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175AFC4E-1998-42C9-8C22-1B4FECBC2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7241" y="1927084"/>
            <a:ext cx="4875053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 =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nom,description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//...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26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L’héritage des attributs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Développer des librairies en JavaScript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FBCF03-3EF2-4443-B278-910193895F90}"/>
              </a:ext>
            </a:extLst>
          </p:cNvPr>
          <p:cNvSpPr/>
          <p:nvPr/>
        </p:nvSpPr>
        <p:spPr>
          <a:xfrm>
            <a:off x="1861342" y="3219645"/>
            <a:ext cx="8258045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fr-FR" altLang="fr-FR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SportDeCompetition</a:t>
            </a:r>
            <a:r>
              <a:rPr lang="fr-FR" altLang="fr-FR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fr-FR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nom,description,niveau</a:t>
            </a: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altLang="fr-FR" sz="2000" b="1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Sport.</a:t>
            </a:r>
            <a:r>
              <a:rPr lang="fr-FR" altLang="fr-FR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fr-FR" altLang="fr-FR" sz="20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2000" b="1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this,nom,description</a:t>
            </a:r>
            <a:r>
              <a:rPr lang="fr-FR" altLang="fr-FR" sz="2000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fr-FR" altLang="fr-FR" sz="2000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altLang="fr-FR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fr-FR" altLang="fr-F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niveau</a:t>
            </a:r>
            <a:r>
              <a:rPr lang="fr-FR" altLang="fr-FR" dirty="0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niveau || </a:t>
            </a:r>
            <a:r>
              <a:rPr lang="fr-FR" altLang="fr-FR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altLang="fr-FR" dirty="0">
              <a:latin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6BF8C0-997A-455C-B3A4-4E118A14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628" y="4603144"/>
            <a:ext cx="8882743" cy="1330727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08EBDDA-27BA-4BAC-A95A-7B7108AF9B46}"/>
              </a:ext>
            </a:extLst>
          </p:cNvPr>
          <p:cNvGrpSpPr/>
          <p:nvPr/>
        </p:nvGrpSpPr>
        <p:grpSpPr>
          <a:xfrm>
            <a:off x="5806527" y="1958815"/>
            <a:ext cx="79972" cy="573066"/>
            <a:chOff x="5867402" y="2577549"/>
            <a:chExt cx="79972" cy="573066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01DC1A96-0508-4667-AFD3-27C35304FB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4510" y="2664615"/>
              <a:ext cx="0" cy="486000"/>
            </a:xfrm>
            <a:prstGeom prst="line">
              <a:avLst/>
            </a:prstGeom>
            <a:ln w="25400">
              <a:solidFill>
                <a:srgbClr val="3436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riangle isocèle 9">
              <a:extLst>
                <a:ext uri="{FF2B5EF4-FFF2-40B4-BE49-F238E27FC236}">
                  <a16:creationId xmlns:a16="http://schemas.microsoft.com/office/drawing/2014/main" id="{C63AA5A8-1286-4542-A577-420B902A46BA}"/>
                </a:ext>
              </a:extLst>
            </p:cNvPr>
            <p:cNvSpPr/>
            <p:nvPr/>
          </p:nvSpPr>
          <p:spPr>
            <a:xfrm>
              <a:off x="5867402" y="2577549"/>
              <a:ext cx="79972" cy="94209"/>
            </a:xfrm>
            <a:prstGeom prst="triangle">
              <a:avLst/>
            </a:prstGeom>
            <a:noFill/>
            <a:ln w="19050">
              <a:solidFill>
                <a:srgbClr val="3436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7A3DD40E-A007-41F1-986E-37A80E4B0BC1}"/>
              </a:ext>
            </a:extLst>
          </p:cNvPr>
          <p:cNvSpPr txBox="1"/>
          <p:nvPr/>
        </p:nvSpPr>
        <p:spPr>
          <a:xfrm>
            <a:off x="4682061" y="1353757"/>
            <a:ext cx="2318260" cy="409354"/>
          </a:xfrm>
          <a:prstGeom prst="rect">
            <a:avLst/>
          </a:prstGeom>
          <a:solidFill>
            <a:schemeClr val="bg1"/>
          </a:solidFill>
          <a:ln w="19050">
            <a:solidFill>
              <a:srgbClr val="343642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Sport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62EEBF1-A25D-41D9-B65B-AB2094E5D153}"/>
              </a:ext>
            </a:extLst>
          </p:cNvPr>
          <p:cNvSpPr txBox="1"/>
          <p:nvPr/>
        </p:nvSpPr>
        <p:spPr>
          <a:xfrm>
            <a:off x="4682061" y="1763111"/>
            <a:ext cx="2318260" cy="184249"/>
          </a:xfrm>
          <a:prstGeom prst="rect">
            <a:avLst/>
          </a:prstGeom>
          <a:solidFill>
            <a:schemeClr val="bg1"/>
          </a:solidFill>
          <a:ln w="19050">
            <a:solidFill>
              <a:srgbClr val="343642"/>
            </a:solidFill>
          </a:ln>
        </p:spPr>
        <p:txBody>
          <a:bodyPr vert="horz" wrap="square" lIns="91440" tIns="45720" rIns="91440" bIns="45720" rtlCol="0" anchor="t" anchorCtr="0">
            <a:normAutofit fontScale="4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343642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13C1CB6-4147-4799-A408-C17FE6FD88CB}"/>
              </a:ext>
            </a:extLst>
          </p:cNvPr>
          <p:cNvSpPr txBox="1"/>
          <p:nvPr/>
        </p:nvSpPr>
        <p:spPr>
          <a:xfrm>
            <a:off x="4682060" y="2471012"/>
            <a:ext cx="2318267" cy="404552"/>
          </a:xfrm>
          <a:prstGeom prst="rect">
            <a:avLst/>
          </a:prstGeom>
          <a:solidFill>
            <a:schemeClr val="bg1"/>
          </a:solidFill>
          <a:ln w="19050">
            <a:solidFill>
              <a:srgbClr val="343642"/>
            </a:solidFill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SportDeCompetition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343642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223B1B1-8983-473C-AF12-3F2963750721}"/>
              </a:ext>
            </a:extLst>
          </p:cNvPr>
          <p:cNvSpPr txBox="1"/>
          <p:nvPr/>
        </p:nvSpPr>
        <p:spPr>
          <a:xfrm>
            <a:off x="4682060" y="2875564"/>
            <a:ext cx="2318261" cy="236133"/>
          </a:xfrm>
          <a:prstGeom prst="rect">
            <a:avLst/>
          </a:prstGeom>
          <a:solidFill>
            <a:schemeClr val="bg1"/>
          </a:solidFill>
          <a:ln w="19050">
            <a:solidFill>
              <a:srgbClr val="343642"/>
            </a:solidFill>
          </a:ln>
        </p:spPr>
        <p:txBody>
          <a:bodyPr vert="horz" wrap="square" lIns="91440" tIns="45720" rIns="91440" bIns="45720" rtlCol="0" anchor="t" anchorCtr="0"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343642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11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</p:spPr>
        <p:txBody>
          <a:bodyPr wrap="square">
            <a:normAutofit/>
          </a:bodyPr>
          <a:lstStyle/>
          <a:p>
            <a:r>
              <a:rPr lang="fr-FR" dirty="0"/>
              <a:t>L’héritage des fonctions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Par partage du prototype</a:t>
            </a:r>
          </a:p>
          <a:p>
            <a:r>
              <a:rPr lang="fr-FR" dirty="0"/>
              <a:t>Mise en œuvre</a:t>
            </a:r>
          </a:p>
          <a:p>
            <a:endParaRPr lang="fr-FR" dirty="0"/>
          </a:p>
          <a:p>
            <a:r>
              <a:rPr lang="fr-FR" dirty="0"/>
              <a:t>Nécessite la déclaration des fonctions par prototype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fr-FR" dirty="0"/>
              <a:t>Développer des librairies en JavaScript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0ACA6A4-1E94-40D9-B862-50A6C8AD0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2265" y="2726322"/>
            <a:ext cx="7950200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SportDeCompetition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prototype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prototype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9BEC124-691B-4437-9D30-FCCB0D7D2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2265" y="3623848"/>
            <a:ext cx="7401451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prototype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jouer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"..."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);};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441A618-A9C5-4DB0-BDFB-EF39F84E5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4193222"/>
            <a:ext cx="7531100" cy="164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4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8513151-72dc-4d20-a25c-0c8180736831">Z5HNVW24N33T-678105430-107</_dlc_DocId>
    <_dlc_DocIdUrl xmlns="48513151-72dc-4d20-a25c-0c8180736831">
      <Url>http://inet/eni-transverse/ecole-numérique/_layouts/15/DocIdRedir.aspx?ID=Z5HNVW24N33T-678105430-107</Url>
      <Description>Z5HNVW24N33T-678105430-107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6201FEAA9EBE4FA7C434936B46E6EC" ma:contentTypeVersion="0" ma:contentTypeDescription="Crée un document." ma:contentTypeScope="" ma:versionID="f92f32b452ee993011f299d9a05942a6">
  <xsd:schema xmlns:xsd="http://www.w3.org/2001/XMLSchema" xmlns:xs="http://www.w3.org/2001/XMLSchema" xmlns:p="http://schemas.microsoft.com/office/2006/metadata/properties" xmlns:ns2="48513151-72dc-4d20-a25c-0c8180736831" targetNamespace="http://schemas.microsoft.com/office/2006/metadata/properties" ma:root="true" ma:fieldsID="a3910bdc21939a5277c02cb1723dd0ec" ns2:_="">
    <xsd:import namespace="48513151-72dc-4d20-a25c-0c818073683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13151-72dc-4d20-a25c-0c818073683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0744E35-8DFE-42FB-9B27-EF60FB2821E4}">
  <ds:schemaRefs>
    <ds:schemaRef ds:uri="48513151-72dc-4d20-a25c-0c8180736831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4C53248-3922-4E5B-A1F3-F2C90647B3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13151-72dc-4d20-a25c-0c81807368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7623CA14-8060-425C-80F7-EC5D09A5E69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8680</TotalTime>
  <Words>1045</Words>
  <Application>Microsoft Office PowerPoint</Application>
  <PresentationFormat>Grand écran</PresentationFormat>
  <Paragraphs>267</Paragraphs>
  <Slides>37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5" baseType="lpstr">
      <vt:lpstr>Arial</vt:lpstr>
      <vt:lpstr>Calibri Light</vt:lpstr>
      <vt:lpstr>Courier New</vt:lpstr>
      <vt:lpstr>Bradley Hand ITC</vt:lpstr>
      <vt:lpstr>Segoe UI Light</vt:lpstr>
      <vt:lpstr>Calibri</vt:lpstr>
      <vt:lpstr>Segoe UI</vt:lpstr>
      <vt:lpstr>Thème Office</vt:lpstr>
      <vt:lpstr>Le développement côté client avec JavaScript</vt:lpstr>
      <vt:lpstr>Objectifs</vt:lpstr>
      <vt:lpstr>Créer un objet</vt:lpstr>
      <vt:lpstr>Présentation PowerPoint</vt:lpstr>
      <vt:lpstr>Créer des classes</vt:lpstr>
      <vt:lpstr>Présentation PowerPoint</vt:lpstr>
      <vt:lpstr>Le mécanisme d’héritage</vt:lpstr>
      <vt:lpstr>L’héritage des attributs</vt:lpstr>
      <vt:lpstr>L’héritage des fonctions</vt:lpstr>
      <vt:lpstr>La substitution des fonctions</vt:lpstr>
      <vt:lpstr>Présentation PowerPoint</vt:lpstr>
      <vt:lpstr>class</vt:lpstr>
      <vt:lpstr>extends</vt:lpstr>
      <vt:lpstr>Présentation PowerPoint</vt:lpstr>
      <vt:lpstr>Présentation PowerPoint</vt:lpstr>
      <vt:lpstr>Les conflits entre librairies</vt:lpstr>
      <vt:lpstr>Présentation PowerPoint</vt:lpstr>
      <vt:lpstr>Les contextes d’exécution</vt:lpstr>
      <vt:lpstr>Les fonctions anonymes</vt:lpstr>
      <vt:lpstr>Les fonctions anonymes</vt:lpstr>
      <vt:lpstr>L’encapsulation</vt:lpstr>
      <vt:lpstr>L’encapsulation</vt:lpstr>
      <vt:lpstr>Présentation PowerPoint</vt:lpstr>
      <vt:lpstr>La spécialisation de méthodes</vt:lpstr>
      <vt:lpstr>La closure</vt:lpstr>
      <vt:lpstr>Le pattern factory par closure</vt:lpstr>
      <vt:lpstr>Présentation PowerPoint</vt:lpstr>
      <vt:lpstr>Le stockage local</vt:lpstr>
      <vt:lpstr>Présentation PowerPoint</vt:lpstr>
      <vt:lpstr>Présentation PowerPoint</vt:lpstr>
      <vt:lpstr>Les traitements asynchrones</vt:lpstr>
      <vt:lpstr>Les callbacks</vt:lpstr>
      <vt:lpstr>Présentation PowerPoint</vt:lpstr>
      <vt:lpstr>Les promesses</vt:lpstr>
      <vt:lpstr>Présentation PowerPoint</vt:lpstr>
      <vt:lpstr>Présentation PowerPoint</vt:lpstr>
      <vt:lpstr>Conclusion</vt:lpstr>
    </vt:vector>
  </TitlesOfParts>
  <Company>editions Eni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Nathalie HERVOCHE</dc:creator>
  <cp:lastModifiedBy>Laurent BOUVET</cp:lastModifiedBy>
  <cp:revision>474</cp:revision>
  <cp:lastPrinted>2019-07-10T06:56:18Z</cp:lastPrinted>
  <dcterms:created xsi:type="dcterms:W3CDTF">2017-05-09T08:51:09Z</dcterms:created>
  <dcterms:modified xsi:type="dcterms:W3CDTF">2019-07-10T13:59:58Z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f66734b3-83b1-41cc-940e-f23d0c158fc1</vt:lpwstr>
  </property>
  <property fmtid="{D5CDD505-2E9C-101B-9397-08002B2CF9AE}" pid="3" name="ContentTypeId">
    <vt:lpwstr>0x010100486201FEAA9EBE4FA7C434936B46E6EC</vt:lpwstr>
  </property>
</Properties>
</file>